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  <p:sldId id="271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Now" charset="1" panose="00000500000000000000"/>
      <p:regular r:id="rId20"/>
    </p:embeddedFont>
    <p:embeddedFont>
      <p:font typeface="Now Bold" charset="1" panose="00000800000000000000"/>
      <p:regular r:id="rId21"/>
    </p:embeddedFont>
    <p:embeddedFont>
      <p:font typeface="Now Thin" charset="1" panose="00000300000000000000"/>
      <p:regular r:id="rId22"/>
    </p:embeddedFont>
    <p:embeddedFont>
      <p:font typeface="Now Light" charset="1" panose="00000400000000000000"/>
      <p:regular r:id="rId23"/>
    </p:embeddedFont>
    <p:embeddedFont>
      <p:font typeface="Now Medium" charset="1" panose="00000600000000000000"/>
      <p:regular r:id="rId24"/>
    </p:embeddedFont>
    <p:embeddedFont>
      <p:font typeface="Now Heavy" charset="1" panose="00000A00000000000000"/>
      <p:regular r:id="rId25"/>
    </p:embeddedFont>
    <p:embeddedFont>
      <p:font typeface="Open Sauce" charset="1" panose="00000500000000000000"/>
      <p:regular r:id="rId26"/>
    </p:embeddedFont>
    <p:embeddedFont>
      <p:font typeface="Open Sauce Bold" charset="1" panose="00000800000000000000"/>
      <p:regular r:id="rId27"/>
    </p:embeddedFont>
    <p:embeddedFont>
      <p:font typeface="Open Sauce Italics" charset="1" panose="00000500000000000000"/>
      <p:regular r:id="rId28"/>
    </p:embeddedFont>
    <p:embeddedFont>
      <p:font typeface="Open Sauce Bold Italics" charset="1" panose="00000800000000000000"/>
      <p:regular r:id="rId29"/>
    </p:embeddedFont>
    <p:embeddedFont>
      <p:font typeface="Open Sauce Light" charset="1" panose="00000400000000000000"/>
      <p:regular r:id="rId30"/>
    </p:embeddedFont>
    <p:embeddedFont>
      <p:font typeface="Open Sauce Light Italics" charset="1" panose="00000400000000000000"/>
      <p:regular r:id="rId31"/>
    </p:embeddedFont>
    <p:embeddedFont>
      <p:font typeface="Open Sauce Medium" charset="1" panose="00000600000000000000"/>
      <p:regular r:id="rId32"/>
    </p:embeddedFont>
    <p:embeddedFont>
      <p:font typeface="Open Sauce Medium Italics" charset="1" panose="00000600000000000000"/>
      <p:regular r:id="rId33"/>
    </p:embeddedFont>
    <p:embeddedFont>
      <p:font typeface="Open Sauce Semi-Bold" charset="1" panose="00000700000000000000"/>
      <p:regular r:id="rId34"/>
    </p:embeddedFont>
    <p:embeddedFont>
      <p:font typeface="Open Sauce Semi-Bold Italics" charset="1" panose="00000700000000000000"/>
      <p:regular r:id="rId35"/>
    </p:embeddedFont>
    <p:embeddedFont>
      <p:font typeface="Open Sauce Heavy" charset="1" panose="00000A00000000000000"/>
      <p:regular r:id="rId36"/>
    </p:embeddedFont>
    <p:embeddedFont>
      <p:font typeface="Open Sauce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52" Target="slides/slide15.xml" Type="http://schemas.openxmlformats.org/officeDocument/2006/relationships/slide"/><Relationship Id="rId53" Target="slides/slide1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0" t="-12765" r="0" b="-12765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73748" y="7036704"/>
            <a:ext cx="7913921" cy="46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 Italics"/>
              </a:rPr>
              <a:t>Presented by: kieudieungan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73748" y="3615629"/>
            <a:ext cx="10959085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328"/>
              </a:lnSpc>
            </a:pPr>
            <a:r>
              <a:rPr lang="en-US" sz="11106">
                <a:solidFill>
                  <a:srgbClr val="FFFBFB"/>
                </a:solidFill>
                <a:latin typeface="Now Bold"/>
              </a:rPr>
              <a:t>CUSTOMER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98623" y="1245875"/>
            <a:ext cx="2126388" cy="79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1"/>
              </a:lnSpc>
            </a:pPr>
            <a:r>
              <a:rPr lang="en-US" sz="2545" spc="-50">
                <a:solidFill>
                  <a:srgbClr val="56AEFF"/>
                </a:solidFill>
                <a:latin typeface="DM Sans Italics"/>
              </a:rPr>
              <a:t> Telecom Company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73748" y="1146060"/>
            <a:ext cx="846187" cy="981086"/>
          </a:xfrm>
          <a:custGeom>
            <a:avLst/>
            <a:gdLst/>
            <a:ahLst/>
            <a:cxnLst/>
            <a:rect r="r" b="b" t="t" l="l"/>
            <a:pathLst>
              <a:path h="981086" w="846187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73748" y="5327661"/>
            <a:ext cx="9659937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68"/>
              </a:lnSpc>
            </a:pPr>
            <a:r>
              <a:rPr lang="en-US" sz="8307">
                <a:solidFill>
                  <a:srgbClr val="56AEFF"/>
                </a:solidFill>
                <a:latin typeface="Now Bold"/>
              </a:rPr>
              <a:t>SEGEMENTATION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5770" y="2868545"/>
            <a:ext cx="7278154" cy="2335527"/>
          </a:xfrm>
          <a:custGeom>
            <a:avLst/>
            <a:gdLst/>
            <a:ahLst/>
            <a:cxnLst/>
            <a:rect r="r" b="b" t="t" l="l"/>
            <a:pathLst>
              <a:path h="2335527" w="7278154">
                <a:moveTo>
                  <a:pt x="0" y="0"/>
                </a:moveTo>
                <a:lnTo>
                  <a:pt x="7278153" y="0"/>
                </a:lnTo>
                <a:lnTo>
                  <a:pt x="7278153" y="2335527"/>
                </a:lnTo>
                <a:lnTo>
                  <a:pt x="0" y="2335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5770" y="5484927"/>
            <a:ext cx="7276145" cy="3773373"/>
          </a:xfrm>
          <a:custGeom>
            <a:avLst/>
            <a:gdLst/>
            <a:ahLst/>
            <a:cxnLst/>
            <a:rect r="r" b="b" t="t" l="l"/>
            <a:pathLst>
              <a:path h="3773373" w="7276145">
                <a:moveTo>
                  <a:pt x="0" y="0"/>
                </a:moveTo>
                <a:lnTo>
                  <a:pt x="7276144" y="0"/>
                </a:lnTo>
                <a:lnTo>
                  <a:pt x="7276144" y="3773373"/>
                </a:lnTo>
                <a:lnTo>
                  <a:pt x="0" y="37733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55001" y="413407"/>
            <a:ext cx="6977998" cy="123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MODEL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7754" y="1567793"/>
            <a:ext cx="231249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Encoding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10234" y="3171650"/>
            <a:ext cx="5179278" cy="1049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97"/>
              </a:lnSpc>
            </a:pPr>
            <a:r>
              <a:rPr lang="en-US" sz="2220">
                <a:solidFill>
                  <a:srgbClr val="FFFFFF"/>
                </a:solidFill>
                <a:latin typeface="DM Sans"/>
              </a:rPr>
              <a:t>Encoding categorical variables from text format to numerical format using Label Encoder.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10234" y="6841909"/>
            <a:ext cx="5179278" cy="1049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97"/>
              </a:lnSpc>
            </a:pPr>
            <a:r>
              <a:rPr lang="en-US" sz="2220">
                <a:solidFill>
                  <a:srgbClr val="FFFFFF"/>
                </a:solidFill>
                <a:latin typeface="DM Sans"/>
              </a:rPr>
              <a:t>Encoding variables with unordered values into numerical format using get_dummies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24306" y="2461563"/>
            <a:ext cx="5975817" cy="6796737"/>
          </a:xfrm>
          <a:custGeom>
            <a:avLst/>
            <a:gdLst/>
            <a:ahLst/>
            <a:cxnLst/>
            <a:rect r="r" b="b" t="t" l="l"/>
            <a:pathLst>
              <a:path h="6796737" w="5975817">
                <a:moveTo>
                  <a:pt x="0" y="0"/>
                </a:moveTo>
                <a:lnTo>
                  <a:pt x="5975817" y="0"/>
                </a:lnTo>
                <a:lnTo>
                  <a:pt x="5975817" y="6796737"/>
                </a:lnTo>
                <a:lnTo>
                  <a:pt x="0" y="67967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55001" y="413407"/>
            <a:ext cx="6977998" cy="123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MODEL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87754" y="1567793"/>
            <a:ext cx="231249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Encoding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44470" y="3660809"/>
            <a:ext cx="4088529" cy="2965382"/>
          </a:xfrm>
          <a:custGeom>
            <a:avLst/>
            <a:gdLst/>
            <a:ahLst/>
            <a:cxnLst/>
            <a:rect r="r" b="b" t="t" l="l"/>
            <a:pathLst>
              <a:path h="2965382" w="4088529">
                <a:moveTo>
                  <a:pt x="0" y="0"/>
                </a:moveTo>
                <a:lnTo>
                  <a:pt x="4088529" y="0"/>
                </a:lnTo>
                <a:lnTo>
                  <a:pt x="4088529" y="2965382"/>
                </a:lnTo>
                <a:lnTo>
                  <a:pt x="0" y="2965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44470" y="8417323"/>
            <a:ext cx="4088529" cy="973459"/>
          </a:xfrm>
          <a:custGeom>
            <a:avLst/>
            <a:gdLst/>
            <a:ahLst/>
            <a:cxnLst/>
            <a:rect r="r" b="b" t="t" l="l"/>
            <a:pathLst>
              <a:path h="973459" w="4088529">
                <a:moveTo>
                  <a:pt x="0" y="0"/>
                </a:moveTo>
                <a:lnTo>
                  <a:pt x="4088529" y="0"/>
                </a:lnTo>
                <a:lnTo>
                  <a:pt x="4088529" y="973459"/>
                </a:lnTo>
                <a:lnTo>
                  <a:pt x="0" y="973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55001" y="413407"/>
            <a:ext cx="6977998" cy="123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MODEL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3513" y="1567793"/>
            <a:ext cx="232097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Modeling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61581" y="2750264"/>
            <a:ext cx="5179278" cy="697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97"/>
              </a:lnSpc>
            </a:pPr>
            <a:r>
              <a:rPr lang="en-US" sz="2220">
                <a:solidFill>
                  <a:srgbClr val="FFFFFF"/>
                </a:solidFill>
                <a:latin typeface="DM Sans"/>
              </a:rPr>
              <a:t>Choose X variables from customer_segmentation_encoded.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54361" y="4966221"/>
            <a:ext cx="5179278" cy="345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97"/>
              </a:lnSpc>
            </a:pPr>
            <a:r>
              <a:rPr lang="en-US" sz="2220">
                <a:solidFill>
                  <a:srgbClr val="FFFFFF"/>
                </a:solidFill>
                <a:latin typeface="DM Sans"/>
              </a:rPr>
              <a:t>Find 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61581" y="7470174"/>
            <a:ext cx="5179278" cy="345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97"/>
              </a:lnSpc>
            </a:pPr>
            <a:r>
              <a:rPr lang="en-US" sz="2220">
                <a:solidFill>
                  <a:srgbClr val="FFFFFF"/>
                </a:solidFill>
                <a:latin typeface="DM Sans"/>
              </a:rPr>
              <a:t>Build Kmeans model with n_clusters =2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54361" y="8913266"/>
            <a:ext cx="5179278" cy="345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97"/>
              </a:lnSpc>
            </a:pPr>
            <a:r>
              <a:rPr lang="en-US" sz="2220">
                <a:solidFill>
                  <a:srgbClr val="FFFFFF"/>
                </a:solidFill>
                <a:latin typeface="DM Sans"/>
              </a:rPr>
              <a:t>Predict 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19628" y="72274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50794" y="2074690"/>
            <a:ext cx="8986412" cy="1678657"/>
          </a:xfrm>
          <a:custGeom>
            <a:avLst/>
            <a:gdLst/>
            <a:ahLst/>
            <a:cxnLst/>
            <a:rect r="r" b="b" t="t" l="l"/>
            <a:pathLst>
              <a:path h="1678657" w="8986412">
                <a:moveTo>
                  <a:pt x="0" y="0"/>
                </a:moveTo>
                <a:lnTo>
                  <a:pt x="8986412" y="0"/>
                </a:lnTo>
                <a:lnTo>
                  <a:pt x="8986412" y="1678657"/>
                </a:lnTo>
                <a:lnTo>
                  <a:pt x="0" y="1678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69440" y="3850812"/>
            <a:ext cx="8967766" cy="1632508"/>
          </a:xfrm>
          <a:custGeom>
            <a:avLst/>
            <a:gdLst/>
            <a:ahLst/>
            <a:cxnLst/>
            <a:rect r="r" b="b" t="t" l="l"/>
            <a:pathLst>
              <a:path h="1632508" w="8967766">
                <a:moveTo>
                  <a:pt x="0" y="0"/>
                </a:moveTo>
                <a:lnTo>
                  <a:pt x="8967766" y="0"/>
                </a:lnTo>
                <a:lnTo>
                  <a:pt x="8967766" y="1632508"/>
                </a:lnTo>
                <a:lnTo>
                  <a:pt x="0" y="16325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24553" y="5578570"/>
            <a:ext cx="8912652" cy="1503056"/>
          </a:xfrm>
          <a:custGeom>
            <a:avLst/>
            <a:gdLst/>
            <a:ahLst/>
            <a:cxnLst/>
            <a:rect r="r" b="b" t="t" l="l"/>
            <a:pathLst>
              <a:path h="1503056" w="8912652">
                <a:moveTo>
                  <a:pt x="0" y="0"/>
                </a:moveTo>
                <a:lnTo>
                  <a:pt x="8912653" y="0"/>
                </a:lnTo>
                <a:lnTo>
                  <a:pt x="8912653" y="1503056"/>
                </a:lnTo>
                <a:lnTo>
                  <a:pt x="0" y="15030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50794" y="7176876"/>
            <a:ext cx="8967766" cy="1673521"/>
          </a:xfrm>
          <a:custGeom>
            <a:avLst/>
            <a:gdLst/>
            <a:ahLst/>
            <a:cxnLst/>
            <a:rect r="r" b="b" t="t" l="l"/>
            <a:pathLst>
              <a:path h="1673521" w="8967766">
                <a:moveTo>
                  <a:pt x="0" y="0"/>
                </a:moveTo>
                <a:lnTo>
                  <a:pt x="8967766" y="0"/>
                </a:lnTo>
                <a:lnTo>
                  <a:pt x="8967766" y="1673522"/>
                </a:lnTo>
                <a:lnTo>
                  <a:pt x="0" y="16735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93954" y="413407"/>
            <a:ext cx="8481446" cy="123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CONCLUSION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19628" y="72274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93954" y="413407"/>
            <a:ext cx="8481446" cy="123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32881" y="2100720"/>
            <a:ext cx="11135956" cy="3042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38"/>
              </a:lnSpc>
              <a:spcBef>
                <a:spcPct val="0"/>
              </a:spcBef>
            </a:pPr>
            <a:r>
              <a:rPr lang="en-US" sz="1934">
                <a:solidFill>
                  <a:srgbClr val="FFFFFF"/>
                </a:solidFill>
                <a:latin typeface="DM Sans"/>
              </a:rPr>
              <a:t>Group 0: Customers with High Expenditure on Telecommunication Services</a:t>
            </a:r>
          </a:p>
          <a:p>
            <a:pPr>
              <a:lnSpc>
                <a:spcPts val="2438"/>
              </a:lnSpc>
              <a:spcBef>
                <a:spcPct val="0"/>
              </a:spcBef>
            </a:pPr>
          </a:p>
          <a:p>
            <a:pPr marL="417765" indent="-208882" lvl="1">
              <a:lnSpc>
                <a:spcPts val="2438"/>
              </a:lnSpc>
              <a:spcBef>
                <a:spcPct val="0"/>
              </a:spcBef>
              <a:buFont typeface="Arial"/>
              <a:buChar char="•"/>
            </a:pPr>
            <a:r>
              <a:rPr lang="en-US" sz="1934">
                <a:solidFill>
                  <a:srgbClr val="FFFFFF"/>
                </a:solidFill>
                <a:latin typeface="DM Sans"/>
              </a:rPr>
              <a:t>Use phone services with multiple lines and subscribe to additional internet-related services such as movies, TV, technical support, equipment maintenance, and cybersecurity services.</a:t>
            </a:r>
          </a:p>
          <a:p>
            <a:pPr>
              <a:lnSpc>
                <a:spcPts val="2438"/>
              </a:lnSpc>
              <a:spcBef>
                <a:spcPct val="0"/>
              </a:spcBef>
            </a:pPr>
          </a:p>
          <a:p>
            <a:pPr marL="417765" indent="-208882" lvl="1">
              <a:lnSpc>
                <a:spcPts val="2438"/>
              </a:lnSpc>
              <a:spcBef>
                <a:spcPct val="0"/>
              </a:spcBef>
              <a:buFont typeface="Arial"/>
              <a:buChar char="•"/>
            </a:pPr>
            <a:r>
              <a:rPr lang="en-US" sz="1934">
                <a:solidFill>
                  <a:srgbClr val="FFFFFF"/>
                </a:solidFill>
                <a:latin typeface="DM Sans"/>
              </a:rPr>
              <a:t>P</a:t>
            </a:r>
            <a:r>
              <a:rPr lang="en-US" sz="1934">
                <a:solidFill>
                  <a:srgbClr val="FFFFFF"/>
                </a:solidFill>
                <a:latin typeface="DM Sans"/>
              </a:rPr>
              <a:t>refer to use automatic payments (bank transfers/credit cards).</a:t>
            </a:r>
          </a:p>
          <a:p>
            <a:pPr>
              <a:lnSpc>
                <a:spcPts val="2438"/>
              </a:lnSpc>
              <a:spcBef>
                <a:spcPct val="0"/>
              </a:spcBef>
            </a:pPr>
          </a:p>
          <a:p>
            <a:pPr marL="417765" indent="-208882" lvl="1">
              <a:lnSpc>
                <a:spcPts val="2438"/>
              </a:lnSpc>
              <a:spcBef>
                <a:spcPct val="0"/>
              </a:spcBef>
              <a:buFont typeface="Arial"/>
              <a:buChar char="•"/>
            </a:pPr>
            <a:r>
              <a:rPr lang="en-US" sz="1934">
                <a:solidFill>
                  <a:srgbClr val="FFFFFF"/>
                </a:solidFill>
                <a:latin typeface="DM Sans"/>
              </a:rPr>
              <a:t>Opt for annual service subscriptions and have been using the services for a long period.</a:t>
            </a:r>
          </a:p>
          <a:p>
            <a:pPr marL="417765" indent="-208882" lvl="1">
              <a:lnSpc>
                <a:spcPts val="2438"/>
              </a:lnSpc>
              <a:spcBef>
                <a:spcPct val="0"/>
              </a:spcBef>
              <a:buFont typeface="Arial"/>
              <a:buChar char="•"/>
            </a:pPr>
          </a:p>
          <a:p>
            <a:pPr marL="417765" indent="-208882" lvl="1">
              <a:lnSpc>
                <a:spcPts val="2438"/>
              </a:lnSpc>
              <a:spcBef>
                <a:spcPct val="0"/>
              </a:spcBef>
              <a:buFont typeface="Arial"/>
              <a:buChar char="•"/>
            </a:pPr>
            <a:r>
              <a:rPr lang="en-US" sz="1934">
                <a:solidFill>
                  <a:srgbClr val="FFFFFF"/>
                </a:solidFill>
                <a:latin typeface="DM Sans"/>
              </a:rPr>
              <a:t>O</a:t>
            </a:r>
            <a:r>
              <a:rPr lang="en-US" sz="1934">
                <a:solidFill>
                  <a:srgbClr val="FFFFFF"/>
                </a:solidFill>
                <a:latin typeface="DM Sans"/>
              </a:rPr>
              <a:t>lder individuals, already married, and have financial dependents.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2881" y="5600700"/>
            <a:ext cx="12468837" cy="2738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1"/>
              </a:lnSpc>
              <a:spcBef>
                <a:spcPct val="0"/>
              </a:spcBef>
            </a:pPr>
            <a:r>
              <a:rPr lang="en-US" sz="1929">
                <a:solidFill>
                  <a:srgbClr val="FFFFFF"/>
                </a:solidFill>
                <a:latin typeface="DM Sans"/>
              </a:rPr>
              <a:t>Group 1: Customers with Low Expenditure on Telecommunication Services</a:t>
            </a:r>
          </a:p>
          <a:p>
            <a:pPr algn="just">
              <a:lnSpc>
                <a:spcPts val="2431"/>
              </a:lnSpc>
              <a:spcBef>
                <a:spcPct val="0"/>
              </a:spcBef>
            </a:pPr>
          </a:p>
          <a:p>
            <a:pPr algn="just" marL="416686" indent="-208343" lvl="1">
              <a:lnSpc>
                <a:spcPts val="2431"/>
              </a:lnSpc>
              <a:spcBef>
                <a:spcPct val="0"/>
              </a:spcBef>
              <a:buFont typeface="Arial"/>
              <a:buChar char="•"/>
            </a:pPr>
            <a:r>
              <a:rPr lang="en-US" sz="1929">
                <a:solidFill>
                  <a:srgbClr val="FFFFFF"/>
                </a:solidFill>
                <a:latin typeface="DM Sans"/>
              </a:rPr>
              <a:t>Not use phone services or, if they do, they do not have multiple lines and  not having tendency to subscribe to additional internet-related services</a:t>
            </a:r>
          </a:p>
          <a:p>
            <a:pPr algn="just">
              <a:lnSpc>
                <a:spcPts val="2431"/>
              </a:lnSpc>
              <a:spcBef>
                <a:spcPct val="0"/>
              </a:spcBef>
            </a:pPr>
          </a:p>
          <a:p>
            <a:pPr algn="just" marL="416686" indent="-208343" lvl="1">
              <a:lnSpc>
                <a:spcPts val="2431"/>
              </a:lnSpc>
              <a:spcBef>
                <a:spcPct val="0"/>
              </a:spcBef>
              <a:buFont typeface="Arial"/>
              <a:buChar char="•"/>
            </a:pPr>
            <a:r>
              <a:rPr lang="en-US" sz="1929">
                <a:solidFill>
                  <a:srgbClr val="FFFFFF"/>
                </a:solidFill>
                <a:latin typeface="DM Sans"/>
              </a:rPr>
              <a:t>Prefer to make payments by mail or through invoices.</a:t>
            </a:r>
          </a:p>
          <a:p>
            <a:pPr algn="just">
              <a:lnSpc>
                <a:spcPts val="2431"/>
              </a:lnSpc>
              <a:spcBef>
                <a:spcPct val="0"/>
              </a:spcBef>
            </a:pPr>
          </a:p>
          <a:p>
            <a:pPr algn="just" marL="416686" indent="-208343" lvl="1">
              <a:lnSpc>
                <a:spcPts val="2431"/>
              </a:lnSpc>
              <a:spcBef>
                <a:spcPct val="0"/>
              </a:spcBef>
              <a:buFont typeface="Arial"/>
              <a:buChar char="•"/>
            </a:pPr>
            <a:r>
              <a:rPr lang="en-US" sz="1929">
                <a:solidFill>
                  <a:srgbClr val="FFFFFF"/>
                </a:solidFill>
                <a:latin typeface="DM Sans"/>
              </a:rPr>
              <a:t>Opt for monthly service plans and have a shorter duration of service usage.</a:t>
            </a:r>
          </a:p>
          <a:p>
            <a:pPr algn="just" marL="416686" indent="-208343" lvl="1">
              <a:lnSpc>
                <a:spcPts val="2431"/>
              </a:lnSpc>
              <a:spcBef>
                <a:spcPct val="0"/>
              </a:spcBef>
              <a:buFont typeface="Arial"/>
              <a:buChar char="•"/>
            </a:pPr>
            <a:r>
              <a:rPr lang="en-US" sz="1929">
                <a:solidFill>
                  <a:srgbClr val="FFFFFF"/>
                </a:solidFill>
                <a:latin typeface="DM Sans"/>
              </a:rPr>
              <a:t>T</a:t>
            </a:r>
            <a:r>
              <a:rPr lang="en-US" sz="1929">
                <a:solidFill>
                  <a:srgbClr val="FFFFFF"/>
                </a:solidFill>
                <a:latin typeface="DM Sans"/>
              </a:rPr>
              <a:t>ypically young or middle-aged individuals who are not married and do not have financial dependents.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3797" y="3368497"/>
            <a:ext cx="4161751" cy="1184729"/>
            <a:chOff x="0" y="0"/>
            <a:chExt cx="2565722" cy="730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  <a:r>
                <a:rPr lang="en-US" sz="1887">
                  <a:solidFill>
                    <a:srgbClr val="000000"/>
                  </a:solidFill>
                  <a:latin typeface="DM Sans"/>
                </a:rPr>
                <a:t>Group 0: Customers with High Expenditure on Telecommunication Services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391734" y="5449753"/>
            <a:ext cx="4161751" cy="1184729"/>
            <a:chOff x="0" y="0"/>
            <a:chExt cx="2565722" cy="730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802031" y="5668037"/>
            <a:ext cx="3453516" cy="96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8"/>
              </a:lnSpc>
              <a:spcBef>
                <a:spcPct val="0"/>
              </a:spcBef>
            </a:pPr>
            <a:r>
              <a:rPr lang="en-US" sz="1889">
                <a:solidFill>
                  <a:srgbClr val="051D40"/>
                </a:solidFill>
                <a:latin typeface="DM Sans Bold"/>
              </a:rPr>
              <a:t>Group 1: Customers with Low Expenditure on Telecommunication Services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5636" y="3373621"/>
            <a:ext cx="4490889" cy="88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55"/>
              </a:lnSpc>
            </a:pPr>
            <a:r>
              <a:rPr lang="en-US" sz="1869">
                <a:solidFill>
                  <a:srgbClr val="FFFFFF"/>
                </a:solidFill>
                <a:latin typeface="DM Sans"/>
              </a:rPr>
              <a:t>Continue to maintain the current services satisfactorily for this customer group.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32941" y="5440228"/>
            <a:ext cx="4884918" cy="2062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355"/>
              </a:lnSpc>
            </a:pPr>
            <a:r>
              <a:rPr lang="en-US" sz="1869" strike="noStrike" u="none">
                <a:solidFill>
                  <a:srgbClr val="FFFFFF"/>
                </a:solidFill>
                <a:latin typeface="DM Sans"/>
              </a:rPr>
              <a:t>Offer distinct service packages for each sub-segment (singles, married couples without children, and families with  children.</a:t>
            </a:r>
          </a:p>
          <a:p>
            <a:pPr marL="0" indent="0" lvl="0">
              <a:lnSpc>
                <a:spcPts val="2355"/>
              </a:lnSpc>
            </a:pPr>
          </a:p>
          <a:p>
            <a:pPr marL="0" indent="0" lvl="0">
              <a:lnSpc>
                <a:spcPts val="2355"/>
              </a:lnSpc>
            </a:pPr>
            <a:r>
              <a:rPr lang="en-US" sz="1869" strike="noStrike" u="none">
                <a:solidFill>
                  <a:srgbClr val="FFFFFF"/>
                </a:solidFill>
                <a:latin typeface="DM Sans"/>
              </a:rPr>
              <a:t>Provide incentives for payment through bank transfers or credit cards to expedite the payment process.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2519628" y="72274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436461">
            <a:off x="14152110" y="-4118246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893954" y="413407"/>
            <a:ext cx="8481446" cy="123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STRATEGY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255514" y="5730689"/>
            <a:ext cx="9364819" cy="61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99"/>
              </a:lnSpc>
              <a:spcBef>
                <a:spcPct val="0"/>
              </a:spcBef>
            </a:pPr>
            <a:r>
              <a:rPr lang="en-US" sz="3695">
                <a:solidFill>
                  <a:srgbClr val="4BD1FB"/>
                </a:solidFill>
                <a:latin typeface="DM Sans Bold"/>
              </a:rPr>
              <a:t>Connect with us.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55514" y="2764429"/>
            <a:ext cx="10434893" cy="263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</a:rPr>
              <a:t>Thank's For Watching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36813" y="1884522"/>
            <a:ext cx="1810574" cy="67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6"/>
              </a:lnSpc>
            </a:pPr>
            <a:r>
              <a:rPr lang="en-US" sz="2167" spc="-43">
                <a:solidFill>
                  <a:srgbClr val="56AEFF"/>
                </a:solidFill>
                <a:latin typeface="DM Sans Italics"/>
              </a:rPr>
              <a:t>Telecom Company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264153" y="1800947"/>
            <a:ext cx="720510" cy="835374"/>
          </a:xfrm>
          <a:custGeom>
            <a:avLst/>
            <a:gdLst/>
            <a:ahLst/>
            <a:cxnLst/>
            <a:rect r="r" b="b" t="t" l="l"/>
            <a:pathLst>
              <a:path h="835374" w="720510">
                <a:moveTo>
                  <a:pt x="0" y="0"/>
                </a:moveTo>
                <a:lnTo>
                  <a:pt x="720511" y="0"/>
                </a:lnTo>
                <a:lnTo>
                  <a:pt x="720511" y="835374"/>
                </a:lnTo>
                <a:lnTo>
                  <a:pt x="0" y="83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64153" y="6653048"/>
            <a:ext cx="673858" cy="673858"/>
          </a:xfrm>
          <a:custGeom>
            <a:avLst/>
            <a:gdLst/>
            <a:ahLst/>
            <a:cxnLst/>
            <a:rect r="r" b="b" t="t" l="l"/>
            <a:pathLst>
              <a:path h="673858" w="673858">
                <a:moveTo>
                  <a:pt x="0" y="0"/>
                </a:moveTo>
                <a:lnTo>
                  <a:pt x="673858" y="0"/>
                </a:lnTo>
                <a:lnTo>
                  <a:pt x="673858" y="673858"/>
                </a:lnTo>
                <a:lnTo>
                  <a:pt x="0" y="6738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55514" y="7632127"/>
            <a:ext cx="682497" cy="682497"/>
          </a:xfrm>
          <a:custGeom>
            <a:avLst/>
            <a:gdLst/>
            <a:ahLst/>
            <a:cxnLst/>
            <a:rect r="r" b="b" t="t" l="l"/>
            <a:pathLst>
              <a:path h="682497" w="682497">
                <a:moveTo>
                  <a:pt x="0" y="0"/>
                </a:moveTo>
                <a:lnTo>
                  <a:pt x="682497" y="0"/>
                </a:lnTo>
                <a:lnTo>
                  <a:pt x="682497" y="682497"/>
                </a:lnTo>
                <a:lnTo>
                  <a:pt x="0" y="682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01701" y="7755632"/>
            <a:ext cx="5437025" cy="43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</a:rPr>
              <a:t>telecomcompany@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01701" y="6804122"/>
            <a:ext cx="3081187" cy="43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</a:rPr>
              <a:t>+123-456-7890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6667" y="3084143"/>
            <a:ext cx="2613061" cy="2273181"/>
            <a:chOff x="0" y="0"/>
            <a:chExt cx="991873" cy="862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133964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844564" y="3084143"/>
            <a:ext cx="2613061" cy="2273181"/>
            <a:chOff x="0" y="0"/>
            <a:chExt cx="991873" cy="8628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5991861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986667" y="5870734"/>
            <a:ext cx="2613061" cy="2252658"/>
            <a:chOff x="0" y="0"/>
            <a:chExt cx="991873" cy="855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3133964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5844564" y="5870734"/>
            <a:ext cx="2613061" cy="2252658"/>
            <a:chOff x="0" y="0"/>
            <a:chExt cx="991873" cy="8550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5991861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0143550" y="1698193"/>
            <a:ext cx="6697476" cy="7733806"/>
            <a:chOff x="0" y="0"/>
            <a:chExt cx="54991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t="0" r="-36659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705275" y="3084143"/>
            <a:ext cx="2613061" cy="2273181"/>
            <a:chOff x="0" y="0"/>
            <a:chExt cx="991873" cy="8628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8852572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8705275" y="5870734"/>
            <a:ext cx="2613061" cy="2252658"/>
            <a:chOff x="0" y="0"/>
            <a:chExt cx="991873" cy="85507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8852572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986667" y="1698193"/>
            <a:ext cx="8437330" cy="12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OVERVIEW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133964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Objectif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447970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991861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Data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05867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133964" y="7582446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Model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447970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991861" y="7582446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Conclusion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305867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852572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Tools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166578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852572" y="7582446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Strategy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166578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159728" y="3574441"/>
            <a:ext cx="0" cy="4676296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7780685" y="6316471"/>
            <a:ext cx="4576792" cy="193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</a:rPr>
              <a:t>Company is looking to enhance the service experience and provide services that accurately meet the needs of customers to retain their loyalty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</a:rPr>
              <a:t>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288262" y="3838895"/>
            <a:ext cx="837406" cy="1212035"/>
          </a:xfrm>
          <a:custGeom>
            <a:avLst/>
            <a:gdLst/>
            <a:ahLst/>
            <a:cxnLst/>
            <a:rect r="r" b="b" t="t" l="l"/>
            <a:pathLst>
              <a:path h="1212035" w="837406">
                <a:moveTo>
                  <a:pt x="0" y="0"/>
                </a:moveTo>
                <a:lnTo>
                  <a:pt x="837406" y="0"/>
                </a:lnTo>
                <a:lnTo>
                  <a:pt x="837406" y="1212036"/>
                </a:lnTo>
                <a:lnTo>
                  <a:pt x="0" y="121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98148" y="3849337"/>
            <a:ext cx="1197170" cy="1210374"/>
          </a:xfrm>
          <a:custGeom>
            <a:avLst/>
            <a:gdLst/>
            <a:ahLst/>
            <a:cxnLst/>
            <a:rect r="r" b="b" t="t" l="l"/>
            <a:pathLst>
              <a:path h="1210374" w="1197170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37172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270415" y="0"/>
            <a:ext cx="6017585" cy="9897670"/>
            <a:chOff x="0" y="0"/>
            <a:chExt cx="3860673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606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60673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9"/>
              <a:stretch>
                <a:fillRect l="-73436" t="0" r="-7343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37172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3524195" y="2017041"/>
            <a:ext cx="6977998" cy="123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OBJECTIF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6335692"/>
            <a:ext cx="5699891" cy="232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</a:rPr>
              <a:t>Company </a:t>
            </a:r>
            <a:r>
              <a:rPr lang="en-US" sz="2215" strike="noStrike" u="none">
                <a:solidFill>
                  <a:srgbClr val="FFFFFF"/>
                </a:solidFill>
                <a:latin typeface="DM Sans"/>
              </a:rPr>
              <a:t>provides telecommunication services to households within the city area. The services offered encompass telephone networks, internet, fiber-optic cable television, equipment maintenance services, and more..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83309" y="5635441"/>
            <a:ext cx="4026849" cy="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 Bold"/>
              </a:rPr>
              <a:t>COMPANY BUSINESS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93540" y="5635441"/>
            <a:ext cx="4026849" cy="37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 Bold"/>
              </a:rPr>
              <a:t>ANALYSIS OBJECTIF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021151" y="9130445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943479"/>
            <a:ext cx="9148400" cy="7510810"/>
          </a:xfrm>
          <a:custGeom>
            <a:avLst/>
            <a:gdLst/>
            <a:ahLst/>
            <a:cxnLst/>
            <a:rect r="r" b="b" t="t" l="l"/>
            <a:pathLst>
              <a:path h="7510810" w="9148400">
                <a:moveTo>
                  <a:pt x="0" y="0"/>
                </a:moveTo>
                <a:lnTo>
                  <a:pt x="9148400" y="0"/>
                </a:lnTo>
                <a:lnTo>
                  <a:pt x="9148400" y="7510809"/>
                </a:lnTo>
                <a:lnTo>
                  <a:pt x="0" y="7510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73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99103" y="413407"/>
            <a:ext cx="6977998" cy="123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DATA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06627" y="2821775"/>
            <a:ext cx="5699891" cy="38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</a:rPr>
              <a:t>Dataset: tele_customer_churn.csv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89064" y="3721889"/>
            <a:ext cx="5699891" cy="464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8379" indent="-239189" lvl="1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DM Sans"/>
              </a:rPr>
              <a:t>Customer infomation (ID, gender, senior  citizen, partner, dependent)</a:t>
            </a:r>
          </a:p>
          <a:p>
            <a:pPr algn="ctr">
              <a:lnSpc>
                <a:spcPts val="3057"/>
              </a:lnSpc>
            </a:pPr>
          </a:p>
          <a:p>
            <a:pPr algn="ctr" marL="478379" indent="-239189" lvl="1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DM Sans"/>
              </a:rPr>
              <a:t>Services used by customer (phone, internet, streaming, online security, online backup, tech support)</a:t>
            </a:r>
          </a:p>
          <a:p>
            <a:pPr algn="ctr">
              <a:lnSpc>
                <a:spcPts val="3057"/>
              </a:lnSpc>
            </a:pPr>
          </a:p>
          <a:p>
            <a:pPr algn="ctr" marL="478379" indent="-239189" lvl="1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DM Sans"/>
              </a:rPr>
              <a:t>Contract and Revenue (contract type, monthly charges, total charges)</a:t>
            </a:r>
          </a:p>
          <a:p>
            <a:pPr algn="ctr">
              <a:lnSpc>
                <a:spcPts val="3057"/>
              </a:lnSpc>
            </a:pPr>
          </a:p>
          <a:p>
            <a:pPr algn="ctr" marL="478379" indent="-239189" lvl="1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DM Sans"/>
              </a:rPr>
              <a:t>Payment (payment method,  paperless billing)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19628" y="72274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37511" y="3526588"/>
            <a:ext cx="2557578" cy="2557578"/>
          </a:xfrm>
          <a:custGeom>
            <a:avLst/>
            <a:gdLst/>
            <a:ahLst/>
            <a:cxnLst/>
            <a:rect r="r" b="b" t="t" l="l"/>
            <a:pathLst>
              <a:path h="2557578" w="2557578">
                <a:moveTo>
                  <a:pt x="0" y="0"/>
                </a:moveTo>
                <a:lnTo>
                  <a:pt x="2557577" y="0"/>
                </a:lnTo>
                <a:lnTo>
                  <a:pt x="2557577" y="2557577"/>
                </a:lnTo>
                <a:lnTo>
                  <a:pt x="0" y="2557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48966" y="6431413"/>
            <a:ext cx="2146122" cy="2351663"/>
          </a:xfrm>
          <a:custGeom>
            <a:avLst/>
            <a:gdLst/>
            <a:ahLst/>
            <a:cxnLst/>
            <a:rect r="r" b="b" t="t" l="l"/>
            <a:pathLst>
              <a:path h="2351663" w="2146122">
                <a:moveTo>
                  <a:pt x="0" y="0"/>
                </a:moveTo>
                <a:lnTo>
                  <a:pt x="2146122" y="0"/>
                </a:lnTo>
                <a:lnTo>
                  <a:pt x="2146122" y="2351663"/>
                </a:lnTo>
                <a:lnTo>
                  <a:pt x="0" y="23516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305949" y="4460343"/>
            <a:ext cx="4526224" cy="345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97"/>
              </a:lnSpc>
            </a:pPr>
            <a:r>
              <a:rPr lang="en-US" sz="2220">
                <a:solidFill>
                  <a:srgbClr val="FFFFFF"/>
                </a:solidFill>
                <a:latin typeface="DM Sans"/>
              </a:rPr>
              <a:t>Google Colab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06090" y="1594848"/>
            <a:ext cx="6977998" cy="123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TOOLS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05949" y="7050204"/>
            <a:ext cx="4526224" cy="697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7"/>
              </a:lnSpc>
            </a:pPr>
            <a:r>
              <a:rPr lang="en-US" sz="2220">
                <a:solidFill>
                  <a:srgbClr val="FFFFFF"/>
                </a:solidFill>
                <a:latin typeface="DM Sans"/>
              </a:rPr>
              <a:t>Python </a:t>
            </a:r>
          </a:p>
          <a:p>
            <a:pPr marL="0" indent="0" lvl="0">
              <a:lnSpc>
                <a:spcPts val="279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211" y="3155861"/>
            <a:ext cx="4142790" cy="5673557"/>
          </a:xfrm>
          <a:custGeom>
            <a:avLst/>
            <a:gdLst/>
            <a:ahLst/>
            <a:cxnLst/>
            <a:rect r="r" b="b" t="t" l="l"/>
            <a:pathLst>
              <a:path h="5673557" w="4142790">
                <a:moveTo>
                  <a:pt x="0" y="0"/>
                </a:moveTo>
                <a:lnTo>
                  <a:pt x="4142790" y="0"/>
                </a:lnTo>
                <a:lnTo>
                  <a:pt x="4142790" y="5673557"/>
                </a:lnTo>
                <a:lnTo>
                  <a:pt x="0" y="5673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39725" y="3019424"/>
            <a:ext cx="4249028" cy="5673557"/>
          </a:xfrm>
          <a:custGeom>
            <a:avLst/>
            <a:gdLst/>
            <a:ahLst/>
            <a:cxnLst/>
            <a:rect r="r" b="b" t="t" l="l"/>
            <a:pathLst>
              <a:path h="5673557" w="4249028">
                <a:moveTo>
                  <a:pt x="0" y="0"/>
                </a:moveTo>
                <a:lnTo>
                  <a:pt x="4249028" y="0"/>
                </a:lnTo>
                <a:lnTo>
                  <a:pt x="4249028" y="5673557"/>
                </a:lnTo>
                <a:lnTo>
                  <a:pt x="0" y="56735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69514" y="413407"/>
            <a:ext cx="6977998" cy="123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MODEL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61835" y="1567793"/>
            <a:ext cx="39933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Data processing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80888" y="3995867"/>
            <a:ext cx="4526224" cy="697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97"/>
              </a:lnSpc>
            </a:pPr>
            <a:r>
              <a:rPr lang="en-US" sz="2220">
                <a:solidFill>
                  <a:srgbClr val="FFFFFF"/>
                </a:solidFill>
                <a:latin typeface="DM Sans"/>
              </a:rPr>
              <a:t>Convert data type in TotalCharges column to float.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95401" y="5520533"/>
            <a:ext cx="4526224" cy="697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97"/>
              </a:lnSpc>
            </a:pPr>
            <a:r>
              <a:rPr lang="en-US" sz="2220">
                <a:solidFill>
                  <a:srgbClr val="FFFFFF"/>
                </a:solidFill>
                <a:latin typeface="DM Sans"/>
              </a:rPr>
              <a:t>Check and drop NaN values (11 values)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95401" y="7045200"/>
            <a:ext cx="4526224" cy="345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97"/>
              </a:lnSpc>
            </a:pPr>
            <a:r>
              <a:rPr lang="en-US" sz="2220">
                <a:solidFill>
                  <a:srgbClr val="FFFFFF"/>
                </a:solidFill>
                <a:latin typeface="DM Sans"/>
              </a:rPr>
              <a:t>Check duplicated rowa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11721625" y="5856202"/>
            <a:ext cx="918101" cy="1782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15134"/>
            <a:ext cx="6683723" cy="4969671"/>
          </a:xfrm>
          <a:custGeom>
            <a:avLst/>
            <a:gdLst/>
            <a:ahLst/>
            <a:cxnLst/>
            <a:rect r="r" b="b" t="t" l="l"/>
            <a:pathLst>
              <a:path h="4969671" w="6683723">
                <a:moveTo>
                  <a:pt x="0" y="0"/>
                </a:moveTo>
                <a:lnTo>
                  <a:pt x="6683723" y="0"/>
                </a:lnTo>
                <a:lnTo>
                  <a:pt x="6683723" y="4969671"/>
                </a:lnTo>
                <a:lnTo>
                  <a:pt x="0" y="4969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90822" y="2851674"/>
            <a:ext cx="6868478" cy="5033131"/>
          </a:xfrm>
          <a:custGeom>
            <a:avLst/>
            <a:gdLst/>
            <a:ahLst/>
            <a:cxnLst/>
            <a:rect r="r" b="b" t="t" l="l"/>
            <a:pathLst>
              <a:path h="5033131" w="6868478">
                <a:moveTo>
                  <a:pt x="0" y="0"/>
                </a:moveTo>
                <a:lnTo>
                  <a:pt x="6868478" y="0"/>
                </a:lnTo>
                <a:lnTo>
                  <a:pt x="6868478" y="5033131"/>
                </a:lnTo>
                <a:lnTo>
                  <a:pt x="0" y="5033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55001" y="413407"/>
            <a:ext cx="6977998" cy="123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MODEL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25395" y="1567793"/>
            <a:ext cx="363721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Data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46117" y="8208416"/>
            <a:ext cx="4526224" cy="1049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97"/>
              </a:lnSpc>
            </a:pPr>
            <a:r>
              <a:rPr lang="en-US" sz="2220">
                <a:solidFill>
                  <a:srgbClr val="FFFFFF"/>
                </a:solidFill>
                <a:latin typeface="DM Sans"/>
              </a:rPr>
              <a:t>83% of customers belong to the young and middle-aged group (under 60 years old).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61949" y="8208416"/>
            <a:ext cx="4526224" cy="697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97"/>
              </a:lnSpc>
            </a:pPr>
            <a:r>
              <a:rPr lang="en-US" sz="2220">
                <a:solidFill>
                  <a:srgbClr val="FFFFFF"/>
                </a:solidFill>
                <a:latin typeface="DM Sans"/>
              </a:rPr>
              <a:t>70% of customers are either single or married without children.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51674"/>
            <a:ext cx="6801823" cy="5033131"/>
          </a:xfrm>
          <a:custGeom>
            <a:avLst/>
            <a:gdLst/>
            <a:ahLst/>
            <a:cxnLst/>
            <a:rect r="r" b="b" t="t" l="l"/>
            <a:pathLst>
              <a:path h="5033131" w="6801823">
                <a:moveTo>
                  <a:pt x="0" y="0"/>
                </a:moveTo>
                <a:lnTo>
                  <a:pt x="6801823" y="0"/>
                </a:lnTo>
                <a:lnTo>
                  <a:pt x="6801823" y="5033131"/>
                </a:lnTo>
                <a:lnTo>
                  <a:pt x="0" y="5033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40732" y="2851674"/>
            <a:ext cx="7044136" cy="5033131"/>
          </a:xfrm>
          <a:custGeom>
            <a:avLst/>
            <a:gdLst/>
            <a:ahLst/>
            <a:cxnLst/>
            <a:rect r="r" b="b" t="t" l="l"/>
            <a:pathLst>
              <a:path h="5033131" w="7044136">
                <a:moveTo>
                  <a:pt x="0" y="0"/>
                </a:moveTo>
                <a:lnTo>
                  <a:pt x="7044136" y="0"/>
                </a:lnTo>
                <a:lnTo>
                  <a:pt x="7044136" y="5033131"/>
                </a:lnTo>
                <a:lnTo>
                  <a:pt x="0" y="5033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55001" y="413407"/>
            <a:ext cx="6977998" cy="123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MODEL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25395" y="1567793"/>
            <a:ext cx="363721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Data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46117" y="8208416"/>
            <a:ext cx="4526224" cy="1402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97"/>
              </a:lnSpc>
            </a:pPr>
            <a:r>
              <a:rPr lang="en-US" sz="2220">
                <a:solidFill>
                  <a:srgbClr val="FFFFFF"/>
                </a:solidFill>
                <a:latin typeface="DM Sans"/>
              </a:rPr>
              <a:t>9.6% of customers are not subscribed to mobile services, and 21.7% are not subscribed to internet services.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61949" y="8208416"/>
            <a:ext cx="4526224" cy="1049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97"/>
              </a:lnSpc>
            </a:pPr>
            <a:r>
              <a:rPr lang="en-US" sz="2220">
                <a:solidFill>
                  <a:srgbClr val="FFFFFF"/>
                </a:solidFill>
                <a:latin typeface="DM Sans"/>
              </a:rPr>
              <a:t>55% of customers subscribe to monthly plans, while the rest opt for 1-year and 2-year plans.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6437" y="2716027"/>
            <a:ext cx="7235125" cy="5033131"/>
          </a:xfrm>
          <a:custGeom>
            <a:avLst/>
            <a:gdLst/>
            <a:ahLst/>
            <a:cxnLst/>
            <a:rect r="r" b="b" t="t" l="l"/>
            <a:pathLst>
              <a:path h="5033131" w="7235125">
                <a:moveTo>
                  <a:pt x="0" y="0"/>
                </a:moveTo>
                <a:lnTo>
                  <a:pt x="7235126" y="0"/>
                </a:lnTo>
                <a:lnTo>
                  <a:pt x="7235126" y="5033130"/>
                </a:lnTo>
                <a:lnTo>
                  <a:pt x="0" y="5033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55001" y="413407"/>
            <a:ext cx="6977998" cy="123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MODEL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25395" y="1567793"/>
            <a:ext cx="363721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Data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54361" y="8206357"/>
            <a:ext cx="5179278" cy="1402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97"/>
              </a:lnSpc>
            </a:pPr>
            <a:r>
              <a:rPr lang="en-US" sz="2220">
                <a:solidFill>
                  <a:srgbClr val="FFFFFF"/>
                </a:solidFill>
                <a:latin typeface="DM Sans"/>
              </a:rPr>
              <a:t>33% of customers make electronic bill payments, while the remaining prefer payment methods such as bank transfers, mail, and credit cards.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DAF0_hKEXdA</dc:identifier>
  <dcterms:modified xsi:type="dcterms:W3CDTF">2011-08-01T06:04:30Z</dcterms:modified>
  <cp:revision>1</cp:revision>
  <dc:title>Customer Segmentation-Telcecom Company</dc:title>
</cp:coreProperties>
</file>